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5" r:id="rId6"/>
    <p:sldId id="266" r:id="rId7"/>
    <p:sldId id="262" r:id="rId8"/>
    <p:sldId id="263" r:id="rId9"/>
    <p:sldId id="272" r:id="rId10"/>
    <p:sldId id="271" r:id="rId11"/>
    <p:sldId id="270" r:id="rId12"/>
    <p:sldId id="269" r:id="rId13"/>
    <p:sldId id="26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69492"/>
  </p:normalViewPr>
  <p:slideViewPr>
    <p:cSldViewPr snapToGrid="0" snapToObjects="1">
      <p:cViewPr>
        <p:scale>
          <a:sx n="70" d="100"/>
          <a:sy n="70" d="100"/>
        </p:scale>
        <p:origin x="-1908" y="-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13C564-00C2-D64D-95C5-FA4BE4924378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78EEA-AA28-4F4C-B456-F0F6D6FF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86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51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The second network we chose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is the </a:t>
            </a:r>
            <a:r>
              <a:rPr lang="en-US" altLang="zh-CN" sz="1200" b="0" i="0" kern="1200" baseline="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deeplab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v3</a:t>
            </a:r>
            <a:r>
              <a:rPr lang="zh-CN" altLang="en-US" sz="1200" b="0" i="0" kern="1200" baseline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，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we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revisit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convolution, a powerful tool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to explicitly adjust filter’s field-of-view as well as control the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resolution of feature responses computed by Deep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Convolutional Neural Networks, in the application of semantic image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segmentation. To handle the problem of segmenting objects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at multiple scales, we design modules which employ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/>
            </a:r>
            <a:b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convolution in cascade or in parallel to capture multi-scale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context by adopting multiple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rates. Furthermore, we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propose to augment our previously proposed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Spatial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Pyramid Pooling module, which probes convolutional features at multiple scales, with image-level features encoding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Times New Roman" pitchFamily="18" charset="0"/>
              </a:rPr>
              <a:t>global context and further boost performance.</a:t>
            </a:r>
            <a:r>
              <a:rPr lang="en-US" altLang="zh-CN" i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50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DeepLabv3+ extends DeepLabv3 by employing a encoder decoder structure. The encoder module encodes multi-scale contextual information by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applying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convolution at multiple scales, while the simple yet effective decoder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 refines the segmentation results along object boundaries.</a:t>
            </a:r>
            <a:r>
              <a:rPr lang="en-US" altLang="zh-CN" dirty="0" smtClean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further explore the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Xception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and apply the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depthwise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separable convolution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both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Atrous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Spatial Pyramid Pooling and decoder modules, resulting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 faster and stronger encoder-decoder network.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50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said</a:t>
            </a:r>
            <a:r>
              <a:rPr lang="zh-CN" altLang="en-US" dirty="0"/>
              <a:t> </a:t>
            </a:r>
            <a:r>
              <a:rPr lang="en-US" altLang="zh-CN" dirty="0"/>
              <a:t>before,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driving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r>
              <a:rPr lang="zh-CN" altLang="en-US" dirty="0"/>
              <a:t> </a:t>
            </a:r>
            <a:r>
              <a:rPr lang="en-US" altLang="zh-CN" dirty="0"/>
              <a:t>perception</a:t>
            </a:r>
            <a:r>
              <a:rPr lang="zh-CN" altLang="en-US" dirty="0"/>
              <a:t> </a:t>
            </a:r>
            <a:r>
              <a:rPr lang="en-US" altLang="zh-CN" dirty="0"/>
              <a:t>framework,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develop</a:t>
            </a:r>
            <a:r>
              <a:rPr lang="zh-CN" altLang="en-US" dirty="0"/>
              <a:t> </a:t>
            </a:r>
            <a:r>
              <a:rPr lang="en-US" altLang="zh-CN" dirty="0"/>
              <a:t>applications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framework.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examples.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Autonomous</a:t>
            </a:r>
            <a:r>
              <a:rPr lang="zh-CN" altLang="en-US" sz="1200" dirty="0"/>
              <a:t> </a:t>
            </a:r>
            <a:r>
              <a:rPr lang="en-US" altLang="zh-CN" sz="1200" dirty="0"/>
              <a:t>driving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very</a:t>
            </a:r>
            <a:r>
              <a:rPr lang="zh-CN" altLang="en-US" sz="1200" dirty="0"/>
              <a:t> </a:t>
            </a:r>
            <a:r>
              <a:rPr lang="en-US" altLang="zh-CN" sz="1200" dirty="0"/>
              <a:t>hot</a:t>
            </a:r>
            <a:r>
              <a:rPr lang="zh-CN" altLang="en-US" sz="1200" dirty="0"/>
              <a:t> </a:t>
            </a:r>
            <a:r>
              <a:rPr lang="en-US" altLang="zh-CN" sz="1200" dirty="0"/>
              <a:t>in</a:t>
            </a:r>
            <a:r>
              <a:rPr lang="zh-CN" altLang="en-US" sz="1200" dirty="0"/>
              <a:t> </a:t>
            </a:r>
            <a:r>
              <a:rPr lang="en-US" altLang="zh-CN" sz="1200" dirty="0"/>
              <a:t>recent</a:t>
            </a:r>
            <a:r>
              <a:rPr lang="zh-CN" altLang="en-US" sz="1200" dirty="0"/>
              <a:t> </a:t>
            </a:r>
            <a:r>
              <a:rPr lang="en-US" altLang="zh-CN" sz="1200" dirty="0"/>
              <a:t>years.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AR navigation</a:t>
            </a:r>
            <a:r>
              <a:rPr lang="zh-CN" altLang="en-US" sz="1200" dirty="0"/>
              <a:t> </a:t>
            </a:r>
            <a:r>
              <a:rPr lang="en-US" altLang="zh-CN" sz="1200" dirty="0"/>
              <a:t>will</a:t>
            </a:r>
            <a:r>
              <a:rPr lang="zh-CN" altLang="en-US" sz="1200" dirty="0"/>
              <a:t> </a:t>
            </a:r>
            <a:r>
              <a:rPr lang="en-US" altLang="zh-CN" sz="1200" dirty="0"/>
              <a:t>help</a:t>
            </a:r>
            <a:r>
              <a:rPr lang="zh-CN" altLang="en-US" sz="1200" dirty="0"/>
              <a:t> </a:t>
            </a:r>
            <a:r>
              <a:rPr lang="en-US" altLang="zh-CN" sz="1200" dirty="0"/>
              <a:t>to</a:t>
            </a:r>
            <a:r>
              <a:rPr lang="zh-CN" altLang="en-US" sz="1200" dirty="0"/>
              <a:t> </a:t>
            </a:r>
            <a:r>
              <a:rPr lang="en-US" altLang="zh-CN" sz="1200" dirty="0"/>
              <a:t>provide</a:t>
            </a:r>
            <a:r>
              <a:rPr lang="zh-CN" altLang="en-US" sz="1200" dirty="0"/>
              <a:t> </a:t>
            </a:r>
            <a:r>
              <a:rPr lang="en-US" altLang="zh-CN" sz="1200" dirty="0"/>
              <a:t>better</a:t>
            </a:r>
            <a:r>
              <a:rPr lang="zh-CN" altLang="en-US" sz="1200" dirty="0"/>
              <a:t> </a:t>
            </a:r>
            <a:r>
              <a:rPr lang="en-US" altLang="zh-CN" sz="1200" dirty="0"/>
              <a:t>navigation</a:t>
            </a:r>
            <a:r>
              <a:rPr lang="zh-CN" altLang="en-US" sz="1200" dirty="0"/>
              <a:t> </a:t>
            </a:r>
            <a:r>
              <a:rPr lang="en-US" altLang="zh-CN" sz="1200" dirty="0"/>
              <a:t>experience</a:t>
            </a:r>
            <a:r>
              <a:rPr lang="zh-CN" altLang="en-US" sz="1200" dirty="0"/>
              <a:t> </a:t>
            </a:r>
            <a:r>
              <a:rPr lang="en-US" altLang="zh-CN" sz="1200" dirty="0"/>
              <a:t>for</a:t>
            </a:r>
            <a:r>
              <a:rPr lang="zh-CN" altLang="en-US" sz="1200" dirty="0"/>
              <a:t> </a:t>
            </a:r>
            <a:r>
              <a:rPr lang="en-US" altLang="zh-CN" sz="1200" dirty="0"/>
              <a:t>drivers.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Actually,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am</a:t>
            </a:r>
            <a:r>
              <a:rPr lang="zh-CN" altLang="en-US" dirty="0"/>
              <a:t> </a:t>
            </a:r>
            <a:r>
              <a:rPr lang="en-US" altLang="zh-CN" dirty="0"/>
              <a:t>really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sz="1200" dirty="0"/>
              <a:t>t</a:t>
            </a:r>
            <a:r>
              <a:rPr lang="en-US" sz="1200" dirty="0"/>
              <a:t>raffic violation behaviors identification</a:t>
            </a:r>
            <a:r>
              <a:rPr lang="en-US" altLang="zh-CN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framework,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 light violation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crossing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violation.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applications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semester,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continue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research.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think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basis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research.</a:t>
            </a:r>
          </a:p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project.</a:t>
            </a:r>
          </a:p>
          <a:p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finish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well,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think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open-source.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Then,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people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develop</a:t>
            </a:r>
            <a:r>
              <a:rPr lang="zh-CN" altLang="en-US" dirty="0"/>
              <a:t> </a:t>
            </a:r>
            <a:r>
              <a:rPr lang="en-US" altLang="zh-CN" dirty="0"/>
              <a:t>applications,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researches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framework.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79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81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Driving environment - What is around the car when it is running on the road?</a:t>
            </a:r>
          </a:p>
          <a:p>
            <a:endParaRPr lang="en-US" altLang="zh-CN" dirty="0"/>
          </a:p>
          <a:p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way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percept</a:t>
            </a:r>
            <a:r>
              <a:rPr lang="zh-CN" altLang="en-US" dirty="0"/>
              <a:t> </a:t>
            </a:r>
            <a:r>
              <a:rPr lang="en-US" altLang="zh-CN" dirty="0"/>
              <a:t>driving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analyze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real-time</a:t>
            </a:r>
            <a:r>
              <a:rPr lang="zh-CN" altLang="en-US" dirty="0"/>
              <a:t> </a:t>
            </a:r>
            <a:r>
              <a:rPr lang="en-US" altLang="zh-CN" dirty="0"/>
              <a:t>images</a:t>
            </a:r>
            <a:r>
              <a:rPr lang="zh-CN" altLang="en-US" dirty="0"/>
              <a:t> </a:t>
            </a:r>
            <a:r>
              <a:rPr lang="en-US" altLang="zh-CN" dirty="0"/>
              <a:t>captured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cameras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77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Semantic</a:t>
            </a:r>
            <a:r>
              <a:rPr lang="zh-CN" altLang="en-US" sz="1200" dirty="0"/>
              <a:t> </a:t>
            </a:r>
            <a:r>
              <a:rPr lang="en-US" altLang="zh-CN" sz="1200" dirty="0"/>
              <a:t>segmentation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very</a:t>
            </a:r>
            <a:r>
              <a:rPr lang="zh-CN" altLang="en-US" sz="1200" dirty="0"/>
              <a:t> </a:t>
            </a:r>
            <a:r>
              <a:rPr lang="en-US" altLang="zh-CN" sz="1200" dirty="0"/>
              <a:t>helpful</a:t>
            </a:r>
            <a:r>
              <a:rPr lang="zh-CN" altLang="en-US" sz="1200" dirty="0"/>
              <a:t> </a:t>
            </a:r>
            <a:r>
              <a:rPr lang="en-US" altLang="zh-CN" sz="1200" dirty="0"/>
              <a:t>for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car</a:t>
            </a:r>
            <a:r>
              <a:rPr lang="zh-CN" altLang="en-US" sz="1200" dirty="0"/>
              <a:t> </a:t>
            </a:r>
            <a:r>
              <a:rPr lang="en-US" altLang="zh-CN" sz="1200" dirty="0"/>
              <a:t>to</a:t>
            </a:r>
            <a:r>
              <a:rPr lang="zh-CN" altLang="en-US" sz="1200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 obstacles, plan routes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enough.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Though semantic segmentation can label every pixel, it can’t extract deeper information. 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doesn’t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ahead,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doesn’t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-US" altLang="zh-CN" sz="1200" dirty="0"/>
              <a:t>emantic</a:t>
            </a:r>
            <a:r>
              <a:rPr lang="zh-CN" altLang="en-US" sz="1200" dirty="0"/>
              <a:t> </a:t>
            </a:r>
            <a:r>
              <a:rPr lang="en-US" altLang="zh-CN" sz="1200" dirty="0"/>
              <a:t>segmentation,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car</a:t>
            </a:r>
            <a:r>
              <a:rPr lang="zh-CN" altLang="en-US" sz="1200" dirty="0"/>
              <a:t> </a:t>
            </a:r>
            <a:r>
              <a:rPr lang="en-US" altLang="zh-CN" sz="1200" dirty="0"/>
              <a:t>know</a:t>
            </a:r>
            <a:r>
              <a:rPr lang="zh-CN" altLang="en-US" sz="1200" dirty="0"/>
              <a:t> </a:t>
            </a:r>
            <a:r>
              <a:rPr lang="en-US" altLang="zh-CN" sz="1200" dirty="0"/>
              <a:t>what</a:t>
            </a:r>
            <a:r>
              <a:rPr lang="zh-CN" altLang="en-US" sz="1200" dirty="0"/>
              <a:t> </a:t>
            </a:r>
            <a:r>
              <a:rPr lang="en-US" altLang="zh-CN" sz="1200" dirty="0"/>
              <a:t>object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around,</a:t>
            </a:r>
            <a:r>
              <a:rPr lang="zh-CN" altLang="en-US" sz="1200" dirty="0"/>
              <a:t> </a:t>
            </a:r>
            <a:r>
              <a:rPr lang="en-US" altLang="zh-CN" sz="1200" dirty="0"/>
              <a:t>but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car</a:t>
            </a:r>
            <a:r>
              <a:rPr lang="zh-CN" altLang="en-US" sz="1200" dirty="0"/>
              <a:t> </a:t>
            </a:r>
            <a:r>
              <a:rPr lang="en-US" altLang="zh-CN" sz="1200" dirty="0"/>
              <a:t>doesn’t</a:t>
            </a:r>
            <a:r>
              <a:rPr lang="zh-CN" altLang="en-US" sz="1200" dirty="0"/>
              <a:t> </a:t>
            </a:r>
            <a:r>
              <a:rPr lang="en-US" altLang="zh-CN" sz="1200" dirty="0"/>
              <a:t>know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detailed</a:t>
            </a:r>
            <a:r>
              <a:rPr lang="zh-CN" altLang="en-US" sz="1200" dirty="0"/>
              <a:t> </a:t>
            </a:r>
            <a:r>
              <a:rPr lang="en-US" altLang="zh-CN" sz="1200" dirty="0"/>
              <a:t>information</a:t>
            </a:r>
            <a:r>
              <a:rPr lang="zh-CN" altLang="en-US" sz="1200" dirty="0"/>
              <a:t> </a:t>
            </a:r>
            <a:r>
              <a:rPr lang="en-US" altLang="zh-CN" sz="1200" dirty="0"/>
              <a:t>of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object.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6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objects: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pick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original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corresponding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segmented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analyze.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maybe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analyze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enough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markings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road,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segmentation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Anyway,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82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13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Actually,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done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survey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system.</a:t>
            </a:r>
          </a:p>
          <a:p>
            <a:r>
              <a:rPr lang="en-US" altLang="zh-CN" dirty="0"/>
              <a:t>Except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vision</a:t>
            </a:r>
            <a:r>
              <a:rPr lang="zh-CN" altLang="en-US" dirty="0"/>
              <a:t> </a:t>
            </a:r>
            <a:r>
              <a:rPr lang="en-US" altLang="zh-CN" dirty="0"/>
              <a:t>skills,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popular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achieve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goals,</a:t>
            </a:r>
            <a:r>
              <a:rPr lang="zh-CN" altLang="en-US" dirty="0"/>
              <a:t> </a:t>
            </a:r>
            <a:r>
              <a:rPr lang="en-US" altLang="zh-CN" dirty="0"/>
              <a:t>especially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semantic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  <a:r>
              <a:rPr lang="zh-CN" altLang="en-US" dirty="0"/>
              <a:t> </a:t>
            </a:r>
            <a:r>
              <a:rPr lang="en-US" altLang="zh-CN" dirty="0"/>
              <a:t>part.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semantic</a:t>
            </a:r>
            <a:r>
              <a:rPr lang="zh-CN" altLang="en-US" dirty="0"/>
              <a:t> </a:t>
            </a:r>
            <a:r>
              <a:rPr lang="en-US" altLang="zh-CN" dirty="0"/>
              <a:t>segmentation: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most popular CNN based work is the Fully Convolutional Network (FCN)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SegNet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 err="1"/>
              <a:t>DilatedConv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improvements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 Convolutional Network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begin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studying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r>
              <a:rPr lang="zh-CN" altLang="en-US" dirty="0"/>
              <a:t> </a:t>
            </a:r>
            <a:r>
              <a:rPr lang="en-US" altLang="zh-CN" dirty="0"/>
              <a:t>code,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improvements.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content</a:t>
            </a:r>
            <a:r>
              <a:rPr lang="zh-CN" altLang="en-US" dirty="0"/>
              <a:t> </a:t>
            </a:r>
            <a:r>
              <a:rPr lang="en-US" altLang="zh-CN" dirty="0"/>
              <a:t>identification,</a:t>
            </a:r>
            <a:r>
              <a:rPr lang="zh-CN" altLang="en-US" dirty="0"/>
              <a:t> </a:t>
            </a:r>
            <a:r>
              <a:rPr lang="en-US" altLang="zh-CN" dirty="0"/>
              <a:t>well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objects,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methods.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light,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color</a:t>
            </a:r>
            <a:r>
              <a:rPr lang="zh-CN" altLang="en-US" dirty="0"/>
              <a:t> </a:t>
            </a:r>
            <a:r>
              <a:rPr lang="en-US" altLang="zh-CN" dirty="0"/>
              <a:t>analyzing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enough.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road</a:t>
            </a:r>
            <a:r>
              <a:rPr lang="zh-CN" altLang="en-US" dirty="0"/>
              <a:t> </a:t>
            </a:r>
            <a:r>
              <a:rPr lang="en-US" altLang="zh-CN" dirty="0"/>
              <a:t>lane</a:t>
            </a:r>
            <a:r>
              <a:rPr lang="zh-CN" altLang="en-US" dirty="0"/>
              <a:t> </a:t>
            </a:r>
            <a:r>
              <a:rPr lang="en-US" altLang="zh-CN" dirty="0"/>
              <a:t>markings,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techniques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further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road.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50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Because our project focuses on Applications, we tested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3 different semantic segmentation models in auto-driving application. 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50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first model is FC-</a:t>
            </a:r>
            <a:r>
              <a:rPr lang="en-US" altLang="zh-CN" sz="1200" b="0" i="0" kern="1200" baseline="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model,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idea of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is based on the observation that if each layer is directly connected to every other layer in a feed-forward fashion then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network will be more accurate and easier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to train.</a:t>
            </a:r>
            <a:r>
              <a:rPr lang="en-US" altLang="zh-CN" i="0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FC-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model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was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extended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from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to work as FCNs by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adding an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upsampling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path to recover the full input resolution.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In order to solve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large amount of computation and number of parameters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problem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, FC-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only</a:t>
            </a:r>
            <a:r>
              <a:rPr lang="en-US" altLang="zh-CN" sz="1200" b="0" i="1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upsample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the feature maps created by the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preceding dense block. Moreover, given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network architecture, the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upsampled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dense block combines the information contained in the other dense blocks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of the same resolution. The higher resolution information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is passed by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means of a standard skip connection between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downsampling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and the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upsampling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paths. </a:t>
            </a:r>
            <a: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/>
            </a:r>
            <a:b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The details of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FC-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DenseNet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model are shown in the Figure</a:t>
            </a:r>
            <a: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b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</a:br>
            <a: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/>
            </a:r>
            <a:br>
              <a:rPr lang="en-US" altLang="zh-CN" dirty="0" smtClean="0">
                <a:latin typeface="Times New Roman" pitchFamily="18" charset="0"/>
                <a:ea typeface="宋体" pitchFamily="2" charset="-122"/>
                <a:cs typeface="Times New Roman" pitchFamily="18" charset="0"/>
              </a:rPr>
            </a:br>
            <a:endParaRPr lang="zh-CN" altLang="en-US" sz="1200" b="0" i="0" kern="1200" dirty="0" smtClean="0"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578EEA-AA28-4F4C-B456-F0F6D6FF71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5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BADA31-B92D-EF4B-8EC8-C2C9CB9B4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1E05D3A-6914-2248-BCFD-43C5F6196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A444D15-334F-4545-902D-B2258B569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8C5F51-BBFE-9E4A-A324-5B479710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E04E16-1A4C-544F-8CE5-516894855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858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F9A486-CC9B-E541-B50B-085517D07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39BCAB2-370B-2441-A7B5-B340B16EEB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C9B5D91-7B57-A544-8486-EE1BD14C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D287FBF-DD4F-8642-88FA-109DC1C3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936175A-79FD-F743-BF54-61C5BA99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31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9734CDD-FD47-F649-8EE7-58C1C65B6A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F6A24E8-9B5E-B047-B1DB-10BAF5D11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FB9899F-B55D-CA42-858C-CB0D7D4F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28DE8A6-0274-6D4C-B54C-A1C48FDF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4F50BB-A07B-3949-BDD3-60AF94B3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0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3CF69E-FD28-9A4B-B7BF-D6AB494D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2A65EF-F601-704E-A600-F8AEEFFEC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23E1BAB-B318-5B46-9474-CFFD5A79F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7618E5F-E89D-3A41-9049-7656F07E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C5414B-B20C-9745-B59A-9A7C04B9C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18EF9A-5802-0E43-9AC1-F73282C6B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3C6FCAA-5A6F-0A40-A8A1-7E3F95871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314697F-F773-F54F-A870-312A92654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B04A445-C69D-C44E-BDFC-B712EB7DE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4FD80F0-1EDD-0644-96EF-DC719C37A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83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56C635-89D2-0D46-828C-69CD58BAD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81A25F-8E4B-764B-99EA-71DE11A3B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48C46EF-1B63-AA42-9115-BFE205379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823AF8-A920-4941-93A6-368A76E5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84503BC-2FAC-BC42-B30A-2595762E5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A35C361-87F1-C54A-89FB-4D7330E7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64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C4D693-1C99-644B-A89B-7E1CF47E8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688A1A3-A6D7-C24F-A3FD-0B1666FCE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2D6CBF9-C604-2F4E-8847-8F3E04223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8E26111-11F9-EB49-9593-232FB6C99D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398D34B-BCD7-A641-8926-F7A3A75E47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E47CE71-66FC-BE4C-A3E1-B256C6F92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0DF1893-15B9-7840-A7B9-B4A83B1F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70FC75E-8106-8F48-9DE4-3541D621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8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3E0AAE-C1FE-0D4C-B693-8AA4EFC3C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D1E658B-54FF-F046-A75B-57F328CAC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EA299D9-7D66-154B-92D6-F9F91DF8A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0EBF089-34AE-C146-8974-1AF28691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2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06A70EE-3168-CB48-BBA7-D501179D8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6500BFC-0EB6-BC41-864A-8CC1439D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A0B435B-CC31-CD4B-90B5-8A17A51AC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3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432693-28DE-A446-9478-9E1AEE49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C56A4C-EED5-F343-B579-1ED80D291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BC5E7EB-7762-0E4E-8E1A-0E4AD0285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D914964-2DD9-7741-9C6F-FB131142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BB71F43-72AC-D445-8543-A7A26190B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ADCDBCE-BB6D-624A-8579-DBC087F60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56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82BD49-7B43-4048-BEAE-CC04F90F9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27FFA31-6C93-EB45-B4CE-DA838DA97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8142314-73FD-D144-92A2-61E6745FF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FB6D0AE-9A53-CD4A-B89A-8DCABBF18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12DF842-0957-9641-9AC9-4A5CC485A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97AA781-7D42-D546-9B26-17387A811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4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5A9FF9D-5BCD-EC41-9800-1D44E16F4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34934C8-1B09-584D-B9F9-DCABE6AD7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00256CA-90C4-E04C-BD63-2A5F3995F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2BD3F-DB08-4443-AF6B-A0B01BDFB349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2FB8876-573D-4745-BC7B-ED1440B1F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0DA30EC-D197-DF41-A2C6-DA50472D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02144-4758-4745-9B96-CACCE52AB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68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B24A3C-8959-1640-B99D-5C2251417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709" y="1053090"/>
            <a:ext cx="11374582" cy="2387600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Driving environment perception</a:t>
            </a:r>
            <a:r>
              <a:rPr lang="zh-CN" altLang="en-US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framework</a:t>
            </a: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 based on image segmentation with traffic object content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2A579B9-D99A-1746-AFD7-2B518D603C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Group member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 err="1">
                <a:latin typeface="Times New Roman" pitchFamily="18" charset="0"/>
                <a:cs typeface="Times New Roman" pitchFamily="18" charset="0"/>
              </a:rPr>
              <a:t>Jie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Li,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Yong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Zhang,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 err="1">
                <a:latin typeface="Times New Roman" pitchFamily="18" charset="0"/>
                <a:cs typeface="Times New Roman" pitchFamily="18" charset="0"/>
              </a:rPr>
              <a:t>Peipei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Zhu,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 err="1">
                <a:latin typeface="Times New Roman" pitchFamily="18" charset="0"/>
                <a:cs typeface="Times New Roman" pitchFamily="18" charset="0"/>
              </a:rPr>
              <a:t>Junpeng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Zhang</a:t>
            </a: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248" y="-978336"/>
            <a:ext cx="4254389" cy="2932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2336328" y="6354038"/>
            <a:ext cx="80450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 smtClean="0">
                <a:latin typeface="华文隶书" pitchFamily="2" charset="-122"/>
                <a:ea typeface="华文隶书" pitchFamily="2" charset="-122"/>
                <a:cs typeface="Times New Roman" pitchFamily="18" charset="0"/>
              </a:rPr>
              <a:t>CUHKSZ Conference </a:t>
            </a:r>
            <a:r>
              <a:rPr lang="en-US" altLang="zh-CN" sz="2400" i="1" dirty="0">
                <a:latin typeface="华文隶书" pitchFamily="2" charset="-122"/>
                <a:ea typeface="华文隶书" pitchFamily="2" charset="-122"/>
                <a:cs typeface="Times New Roman" pitchFamily="18" charset="0"/>
              </a:rPr>
              <a:t>on </a:t>
            </a:r>
            <a:r>
              <a:rPr lang="en-US" altLang="zh-CN" sz="2400" i="1" dirty="0" smtClean="0">
                <a:latin typeface="华文隶书" pitchFamily="2" charset="-122"/>
                <a:ea typeface="华文隶书" pitchFamily="2" charset="-122"/>
                <a:cs typeface="Times New Roman" pitchFamily="18" charset="0"/>
              </a:rPr>
              <a:t>Image Processing </a:t>
            </a:r>
            <a:r>
              <a:rPr lang="en-US" altLang="zh-CN" sz="2400" i="1" dirty="0">
                <a:latin typeface="华文隶书" pitchFamily="2" charset="-122"/>
                <a:ea typeface="华文隶书" pitchFamily="2" charset="-122"/>
                <a:cs typeface="Times New Roman" pitchFamily="18" charset="0"/>
              </a:rPr>
              <a:t>&amp; </a:t>
            </a:r>
            <a:r>
              <a:rPr lang="en-US" altLang="zh-CN" sz="2400" i="1" dirty="0" smtClean="0">
                <a:latin typeface="华文隶书" pitchFamily="2" charset="-122"/>
                <a:ea typeface="华文隶书" pitchFamily="2" charset="-122"/>
                <a:cs typeface="Times New Roman" pitchFamily="18" charset="0"/>
              </a:rPr>
              <a:t>Computer Vision 2018</a:t>
            </a:r>
            <a:endParaRPr lang="zh-CN" altLang="en-US" sz="2400" i="1" dirty="0">
              <a:latin typeface="华文隶书" pitchFamily="2" charset="-122"/>
              <a:ea typeface="华文隶书" pitchFamily="2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03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3843" y="58869"/>
            <a:ext cx="7751929" cy="523220"/>
          </a:xfrm>
          <a:prstGeom prst="rect">
            <a:avLst/>
          </a:prstGeom>
          <a:noFill/>
          <a:ln>
            <a:solidFill>
              <a:srgbClr val="33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Semantic Segmentation </a:t>
            </a:r>
            <a:r>
              <a:rPr lang="en-US" altLang="zh-CN" sz="2800" b="1" dirty="0">
                <a:latin typeface="Times New Roman" pitchFamily="18" charset="0"/>
                <a:cs typeface="Times New Roman" pitchFamily="18" charset="0"/>
              </a:rPr>
              <a:t>Models—FC-</a:t>
            </a:r>
            <a:r>
              <a:rPr lang="en-US" altLang="zh-CN" sz="2800" b="1" dirty="0" err="1">
                <a:latin typeface="Times New Roman" pitchFamily="18" charset="0"/>
                <a:cs typeface="Times New Roman" pitchFamily="18" charset="0"/>
              </a:rPr>
              <a:t>DenseNet</a:t>
            </a:r>
            <a:r>
              <a:rPr lang="en-US" altLang="zh-CN" sz="2800" b="1" dirty="0">
                <a:latin typeface="Times New Roman" pitchFamily="18" charset="0"/>
                <a:cs typeface="Times New Roman" pitchFamily="18" charset="0"/>
              </a:rPr>
              <a:t> 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29" y="1096033"/>
            <a:ext cx="3134579" cy="5211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218" y="945433"/>
            <a:ext cx="1933007" cy="3946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/>
          <p:cNvSpPr/>
          <p:nvPr/>
        </p:nvSpPr>
        <p:spPr>
          <a:xfrm>
            <a:off x="7423642" y="944749"/>
            <a:ext cx="3449048" cy="4427777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578343" y="767488"/>
            <a:ext cx="2407244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fFADD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477887" y="729627"/>
            <a:ext cx="3280701" cy="4627853"/>
            <a:chOff x="7591990" y="945433"/>
            <a:chExt cx="3280701" cy="4627853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1990" y="1177406"/>
              <a:ext cx="3280701" cy="43958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7692099" y="945433"/>
              <a:ext cx="2415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latin typeface="Times New Roman" pitchFamily="18" charset="0"/>
                  <a:cs typeface="Times New Roman" pitchFamily="18" charset="0"/>
                </a:rPr>
                <a:t>FC-DenseNet103 model</a:t>
              </a:r>
              <a:endParaRPr lang="zh-CN" altLang="en-US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4469515" y="916055"/>
            <a:ext cx="2767205" cy="442777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28048" y="4899070"/>
            <a:ext cx="26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 dense block of 4 layers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9682" y="874240"/>
            <a:ext cx="3525671" cy="57586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45397" y="6263581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FC-</a:t>
            </a:r>
            <a:r>
              <a:rPr lang="en-US" altLang="zh-CN" dirty="0" err="1">
                <a:latin typeface="Times New Roman" pitchFamily="18" charset="0"/>
                <a:cs typeface="Times New Roman" pitchFamily="18" charset="0"/>
              </a:rPr>
              <a:t>DenseNet</a:t>
            </a:r>
            <a:endParaRPr lang="zh-CN" altLang="en-US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163" y="5566632"/>
            <a:ext cx="1543050" cy="107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521" y="5579339"/>
            <a:ext cx="1528635" cy="1125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580" y="5579339"/>
            <a:ext cx="2105025" cy="74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矩形 24"/>
          <p:cNvSpPr/>
          <p:nvPr/>
        </p:nvSpPr>
        <p:spPr>
          <a:xfrm>
            <a:off x="4469515" y="5520585"/>
            <a:ext cx="6403175" cy="122754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00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608" y="3819467"/>
            <a:ext cx="7695698" cy="2013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077" y="992874"/>
            <a:ext cx="4323853" cy="191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579426" y="2947918"/>
            <a:ext cx="5117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latin typeface="Times New Roman" pitchFamily="18" charset="0"/>
                <a:cs typeface="Times New Roman" pitchFamily="18" charset="0"/>
              </a:rPr>
              <a:t>Atrous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convolution with kernel size 3*3 and different rate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09077" y="5956195"/>
            <a:ext cx="74516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Parallel modules with </a:t>
            </a:r>
            <a:r>
              <a:rPr lang="en-US" altLang="zh-CN" sz="1600" dirty="0" err="1">
                <a:latin typeface="Times New Roman" pitchFamily="18" charset="0"/>
                <a:cs typeface="Times New Roman" pitchFamily="18" charset="0"/>
              </a:rPr>
              <a:t>atrous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 convolution (ASPP), augmented with image-level features 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02432" y="992874"/>
            <a:ext cx="2483891" cy="40011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Frontend:ResNet-101</a:t>
            </a:r>
            <a:endParaRPr lang="zh-CN" alt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43075" y="846160"/>
            <a:ext cx="5575110" cy="2530787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343075" y="3586345"/>
            <a:ext cx="8202304" cy="28144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2428E"/>
              </a:solidFill>
            </a:endParaRPr>
          </a:p>
        </p:txBody>
      </p:sp>
      <p:sp>
        <p:nvSpPr>
          <p:cNvPr id="10" name="加号 9"/>
          <p:cNvSpPr/>
          <p:nvPr/>
        </p:nvSpPr>
        <p:spPr>
          <a:xfrm>
            <a:off x="8354913" y="1583487"/>
            <a:ext cx="1897039" cy="1702985"/>
          </a:xfrm>
          <a:prstGeom prst="mathPlu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843" y="58869"/>
            <a:ext cx="7751929" cy="523220"/>
          </a:xfrm>
          <a:prstGeom prst="rect">
            <a:avLst/>
          </a:prstGeom>
          <a:noFill/>
          <a:ln>
            <a:solidFill>
              <a:srgbClr val="33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itchFamily="18" charset="0"/>
                <a:cs typeface="Times New Roman" pitchFamily="18" charset="0"/>
              </a:rPr>
              <a:t>Semantic Segmentation Models--DeepLabv3 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43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43" y="2415052"/>
            <a:ext cx="7701346" cy="4135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63843" y="58869"/>
            <a:ext cx="7751929" cy="523220"/>
          </a:xfrm>
          <a:prstGeom prst="rect">
            <a:avLst/>
          </a:prstGeom>
          <a:noFill/>
          <a:ln>
            <a:solidFill>
              <a:srgbClr val="33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itchFamily="18" charset="0"/>
                <a:cs typeface="Times New Roman" pitchFamily="18" charset="0"/>
              </a:rPr>
              <a:t>Semantic Segmentation Models--</a:t>
            </a:r>
            <a:r>
              <a:rPr lang="en-US" altLang="zh-CN" sz="2800" b="1" dirty="0"/>
              <a:t>DeepLabv3+ 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13486" y="5365394"/>
            <a:ext cx="2483891" cy="40011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Frontend:ResNet-101</a:t>
            </a:r>
            <a:endParaRPr lang="zh-CN" alt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02" y="786276"/>
            <a:ext cx="6334125" cy="162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187" y="786276"/>
            <a:ext cx="4914190" cy="3844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加号 14"/>
          <p:cNvSpPr/>
          <p:nvPr/>
        </p:nvSpPr>
        <p:spPr>
          <a:xfrm>
            <a:off x="8024884" y="5002983"/>
            <a:ext cx="1203486" cy="1124931"/>
          </a:xfrm>
          <a:prstGeom prst="mathPlu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35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2E5F69-F3F5-8545-9887-912711962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B98E151-3110-F54C-9622-402153DC0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lot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applications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developed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</a:t>
            </a:r>
            <a:r>
              <a:rPr lang="en-US" dirty="0"/>
              <a:t>riving environment perception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</a:p>
          <a:p>
            <a:r>
              <a:rPr lang="en-US" altLang="zh-CN" sz="3200" dirty="0"/>
              <a:t>Examples:</a:t>
            </a:r>
            <a:endParaRPr lang="en-US" sz="2800" dirty="0"/>
          </a:p>
          <a:p>
            <a:pPr lvl="1"/>
            <a:r>
              <a:rPr lang="en-US" altLang="zh-CN" sz="2800" dirty="0"/>
              <a:t>Autonomous</a:t>
            </a:r>
            <a:r>
              <a:rPr lang="zh-CN" altLang="en-US" sz="2800" dirty="0"/>
              <a:t> </a:t>
            </a:r>
            <a:r>
              <a:rPr lang="en-US" altLang="zh-CN" sz="2800" dirty="0"/>
              <a:t>driving</a:t>
            </a:r>
            <a:r>
              <a:rPr lang="zh-CN" altLang="en-US" sz="2800" dirty="0"/>
              <a:t> </a:t>
            </a:r>
            <a:endParaRPr lang="en-US" altLang="zh-CN" sz="2800" dirty="0"/>
          </a:p>
          <a:p>
            <a:pPr lvl="1"/>
            <a:r>
              <a:rPr lang="en-US" sz="2800" dirty="0"/>
              <a:t>AR navigation</a:t>
            </a:r>
          </a:p>
          <a:p>
            <a:pPr lvl="1"/>
            <a:r>
              <a:rPr lang="en-US" sz="2800" dirty="0"/>
              <a:t>Traffic violation behaviors identification</a:t>
            </a:r>
          </a:p>
          <a:p>
            <a:pPr lvl="2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4544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0C85819-2597-3E4F-86DC-804C53C0242F}"/>
              </a:ext>
            </a:extLst>
          </p:cNvPr>
          <p:cNvSpPr txBox="1"/>
          <p:nvPr/>
        </p:nvSpPr>
        <p:spPr>
          <a:xfrm>
            <a:off x="4678322" y="3083442"/>
            <a:ext cx="30891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/>
              <a:t>Thank</a:t>
            </a:r>
            <a:r>
              <a:rPr lang="zh-CN" altLang="en-US" sz="5400" dirty="0"/>
              <a:t> </a:t>
            </a:r>
            <a:r>
              <a:rPr lang="en-US" altLang="zh-CN" sz="5400" dirty="0"/>
              <a:t>you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92789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7811FD-B450-9A40-8994-AF79AC7FB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Times New Roman" pitchFamily="18" charset="0"/>
                <a:cs typeface="Times New Roman" pitchFamily="18" charset="0"/>
              </a:rPr>
              <a:t>Overview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5C484A4-E661-6448-BAD1-21675A857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Methods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Experiments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563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5BC43-E617-3145-AC18-5F0D168A3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E1F476D-DBAF-1340-87EF-3E68EED46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945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875257-0FB4-9D4C-8404-E1B9F2F3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9279084-5DF9-1C48-8A47-DD75D4A29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11083636" cy="36650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461445A-A244-864A-85B8-823A8C6D471F}"/>
              </a:ext>
            </a:extLst>
          </p:cNvPr>
          <p:cNvSpPr txBox="1"/>
          <p:nvPr/>
        </p:nvSpPr>
        <p:spPr>
          <a:xfrm>
            <a:off x="838200" y="5609174"/>
            <a:ext cx="2744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Driving environment</a:t>
            </a:r>
          </a:p>
        </p:txBody>
      </p:sp>
    </p:spTree>
    <p:extLst>
      <p:ext uri="{BB962C8B-B14F-4D97-AF65-F5344CB8AC3E}">
        <p14:creationId xmlns:p14="http://schemas.microsoft.com/office/powerpoint/2010/main" val="943371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875257-0FB4-9D4C-8404-E1B9F2F3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Semantic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7BF57B9-3AA0-644E-B4CF-453263124F94}"/>
              </a:ext>
            </a:extLst>
          </p:cNvPr>
          <p:cNvSpPr txBox="1"/>
          <p:nvPr/>
        </p:nvSpPr>
        <p:spPr>
          <a:xfrm>
            <a:off x="838200" y="5864088"/>
            <a:ext cx="9780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r>
              <a:rPr lang="en-US" sz="2400" dirty="0"/>
              <a:t>ssign each pixel in the image a category label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C3958F7-CBB2-3E47-9E95-0FCB9F179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11078817" cy="387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47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875257-0FB4-9D4C-8404-E1B9F2F3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content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7678236-4FF0-194D-B582-A582E1C3C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3416"/>
            <a:ext cx="10515600" cy="521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B9F06D-8D80-6F4C-B58E-11D930D5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What?</a:t>
            </a:r>
            <a:r>
              <a:rPr lang="zh-CN" altLang="en-US" sz="3600" dirty="0"/>
              <a:t> </a:t>
            </a:r>
            <a:r>
              <a:rPr lang="en-US" altLang="zh-CN" sz="3600" dirty="0"/>
              <a:t>-</a:t>
            </a:r>
            <a:r>
              <a:rPr lang="zh-CN" altLang="en-US" sz="3600" dirty="0"/>
              <a:t> </a:t>
            </a:r>
            <a:r>
              <a:rPr lang="en-US" sz="3600" dirty="0"/>
              <a:t>Driving environment perception framework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4F61DF-EAA2-8F44-894F-8901B010E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34" y="1690688"/>
            <a:ext cx="7044931" cy="496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77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EFA104-6265-4B48-BD30-1BFB08D79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6B30A4B-3632-654C-A49C-4C023022E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Dataset</a:t>
            </a:r>
          </a:p>
          <a:p>
            <a:pPr lvl="1"/>
            <a:r>
              <a:rPr lang="en-US" altLang="zh-CN" dirty="0"/>
              <a:t>Baidu</a:t>
            </a:r>
            <a:r>
              <a:rPr lang="zh-CN" altLang="en-US" dirty="0"/>
              <a:t> </a:t>
            </a:r>
            <a:r>
              <a:rPr lang="en-US" dirty="0"/>
              <a:t>autonomous driving</a:t>
            </a:r>
            <a:r>
              <a:rPr lang="zh-CN" altLang="en-US" dirty="0"/>
              <a:t> </a:t>
            </a:r>
            <a:r>
              <a:rPr lang="en-US" dirty="0"/>
              <a:t>dataset</a:t>
            </a:r>
          </a:p>
          <a:p>
            <a:r>
              <a:rPr lang="en-US" altLang="zh-CN" dirty="0"/>
              <a:t>Semantic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</a:p>
          <a:p>
            <a:pPr lvl="1"/>
            <a:r>
              <a:rPr lang="en-US" dirty="0"/>
              <a:t>Fully Convolutional Network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 err="1"/>
              <a:t>SegNet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 err="1"/>
              <a:t>DilatedConv</a:t>
            </a:r>
            <a:endParaRPr lang="en-US" dirty="0"/>
          </a:p>
          <a:p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content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</a:p>
          <a:p>
            <a:pPr lvl="1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traffic</a:t>
            </a:r>
            <a:r>
              <a:rPr lang="zh-CN" altLang="en-US" dirty="0"/>
              <a:t> </a:t>
            </a:r>
            <a:r>
              <a:rPr lang="en-US" altLang="zh-CN" dirty="0"/>
              <a:t>light:</a:t>
            </a:r>
            <a:r>
              <a:rPr lang="zh-CN" altLang="en-US" dirty="0"/>
              <a:t> </a:t>
            </a:r>
            <a:r>
              <a:rPr lang="en-US" altLang="zh-CN" dirty="0"/>
              <a:t>color</a:t>
            </a:r>
            <a:r>
              <a:rPr lang="zh-CN" altLang="en-US" dirty="0"/>
              <a:t> </a:t>
            </a:r>
            <a:r>
              <a:rPr lang="en-US" altLang="zh-CN" dirty="0"/>
              <a:t>analyzing</a:t>
            </a:r>
          </a:p>
          <a:p>
            <a:pPr lvl="1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road</a:t>
            </a:r>
            <a:r>
              <a:rPr lang="zh-CN" altLang="en-US" dirty="0"/>
              <a:t> </a:t>
            </a:r>
            <a:r>
              <a:rPr lang="en-US" altLang="zh-CN" dirty="0"/>
              <a:t>lane</a:t>
            </a:r>
            <a:r>
              <a:rPr lang="zh-CN" altLang="en-US" dirty="0"/>
              <a:t> </a:t>
            </a:r>
            <a:r>
              <a:rPr lang="en-US" altLang="zh-CN" dirty="0"/>
              <a:t>markings: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detection,</a:t>
            </a:r>
            <a:r>
              <a:rPr lang="zh-CN" altLang="en-US" dirty="0"/>
              <a:t> </a:t>
            </a:r>
            <a:r>
              <a:rPr lang="en-US" altLang="zh-CN" dirty="0"/>
              <a:t>further</a:t>
            </a:r>
            <a:r>
              <a:rPr lang="zh-CN" altLang="en-US" dirty="0"/>
              <a:t> </a:t>
            </a:r>
            <a:r>
              <a:rPr lang="en-US" altLang="zh-CN" dirty="0"/>
              <a:t>semantic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4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163843" y="318177"/>
            <a:ext cx="9321351" cy="523220"/>
          </a:xfrm>
          <a:prstGeom prst="rect">
            <a:avLst/>
          </a:prstGeom>
          <a:noFill/>
          <a:ln>
            <a:solidFill>
              <a:srgbClr val="33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Comparison of different Semantic Segmentation Models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59102" y="1951336"/>
            <a:ext cx="2752134" cy="584775"/>
          </a:xfrm>
          <a:prstGeom prst="rect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Times New Roman" pitchFamily="18" charset="0"/>
                <a:cs typeface="Times New Roman" pitchFamily="18" charset="0"/>
              </a:rPr>
              <a:t>FC-</a:t>
            </a:r>
            <a:r>
              <a:rPr lang="en-US" altLang="zh-CN" sz="3200" b="1" dirty="0" err="1">
                <a:latin typeface="Times New Roman" pitchFamily="18" charset="0"/>
                <a:cs typeface="Times New Roman" pitchFamily="18" charset="0"/>
              </a:rPr>
              <a:t>DenseNet</a:t>
            </a:r>
            <a:endParaRPr lang="zh-CN" altLang="en-US" sz="3200" dirty="0"/>
          </a:p>
        </p:txBody>
      </p:sp>
      <p:sp>
        <p:nvSpPr>
          <p:cNvPr id="20" name="矩形 19"/>
          <p:cNvSpPr/>
          <p:nvPr/>
        </p:nvSpPr>
        <p:spPr>
          <a:xfrm>
            <a:off x="5259102" y="2977193"/>
            <a:ext cx="2752134" cy="584775"/>
          </a:xfrm>
          <a:prstGeom prst="rect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Times New Roman" pitchFamily="18" charset="0"/>
                <a:cs typeface="Times New Roman" pitchFamily="18" charset="0"/>
              </a:rPr>
              <a:t>DeepLabv3 </a:t>
            </a:r>
            <a:endParaRPr lang="zh-CN" alt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259102" y="4098584"/>
            <a:ext cx="2752134" cy="584775"/>
          </a:xfrm>
          <a:prstGeom prst="rect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Times New Roman" pitchFamily="18" charset="0"/>
                <a:cs typeface="Times New Roman" pitchFamily="18" charset="0"/>
              </a:rPr>
              <a:t>DeepLabv3+</a:t>
            </a:r>
            <a:r>
              <a:rPr lang="en-US" altLang="zh-CN" sz="3200" b="1" dirty="0">
                <a:latin typeface="Times New Roman" pitchFamily="18" charset="0"/>
                <a:cs typeface="Times New Roman" pitchFamily="18" charset="0"/>
              </a:rPr>
              <a:t> </a:t>
            </a:r>
            <a:endParaRPr lang="zh-CN" alt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左大括号 2"/>
          <p:cNvSpPr/>
          <p:nvPr/>
        </p:nvSpPr>
        <p:spPr>
          <a:xfrm>
            <a:off x="4421873" y="2065067"/>
            <a:ext cx="586853" cy="2632654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156345" y="3089006"/>
            <a:ext cx="1965278" cy="584775"/>
          </a:xfrm>
          <a:prstGeom prst="rect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latin typeface="Times New Roman" pitchFamily="18" charset="0"/>
                <a:cs typeface="Times New Roman" pitchFamily="18" charset="0"/>
              </a:rPr>
              <a:t>3 Models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69304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1060</Words>
  <Application>Microsoft Office PowerPoint</Application>
  <PresentationFormat>自定义</PresentationFormat>
  <Paragraphs>109</Paragraphs>
  <Slides>14</Slides>
  <Notes>12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Theme</vt:lpstr>
      <vt:lpstr>Driving environment perception framework based on image segmentation with traffic object content identification</vt:lpstr>
      <vt:lpstr>Overview</vt:lpstr>
      <vt:lpstr>Background</vt:lpstr>
      <vt:lpstr>What?</vt:lpstr>
      <vt:lpstr>What? - Semantic segmentation</vt:lpstr>
      <vt:lpstr>What? - Traffic object content identification</vt:lpstr>
      <vt:lpstr>What? - Driving environment perception framework</vt:lpstr>
      <vt:lpstr>How?</vt:lpstr>
      <vt:lpstr>PowerPoint 演示文稿</vt:lpstr>
      <vt:lpstr>PowerPoint 演示文稿</vt:lpstr>
      <vt:lpstr>PowerPoint 演示文稿</vt:lpstr>
      <vt:lpstr>PowerPoint 演示文稿</vt:lpstr>
      <vt:lpstr>Why?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Yong Zhang</dc:creator>
  <cp:lastModifiedBy>JIE LI</cp:lastModifiedBy>
  <cp:revision>365</cp:revision>
  <dcterms:created xsi:type="dcterms:W3CDTF">2018-10-21T07:15:11Z</dcterms:created>
  <dcterms:modified xsi:type="dcterms:W3CDTF">2018-12-17T08:01:17Z</dcterms:modified>
</cp:coreProperties>
</file>

<file path=docProps/thumbnail.jpeg>
</file>